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79" r:id="rId4"/>
    <p:sldId id="258" r:id="rId5"/>
    <p:sldId id="260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8A22-3A1C-467D-82A5-11242201897F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D0B2E-D53D-43B6-9DAE-DE1A1FE49D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6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67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61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1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8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8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41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4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81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63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6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63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5922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/>
              <a:t>ARAŞTIRMA FAALİYETLERİNİ DESTEKLEME KURULU</a:t>
            </a:r>
            <a:br>
              <a:rPr lang="en-US" sz="3600" dirty="0"/>
            </a:br>
            <a:r>
              <a:rPr lang="en-US" sz="3600" dirty="0"/>
              <a:t>KIRGIZİSTAN TÜRKİYE MANAS ÜNİVERSİTESİ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416824" cy="24258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Bilimsel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Yayınlara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Des</a:t>
            </a:r>
            <a:r>
              <a:rPr lang="tr-TR" dirty="0" smtClean="0">
                <a:solidFill>
                  <a:schemeClr val="tx1"/>
                </a:solidFill>
              </a:rPr>
              <a:t>t</a:t>
            </a:r>
            <a:r>
              <a:rPr lang="en-US" dirty="0" err="1" smtClean="0">
                <a:solidFill>
                  <a:schemeClr val="tx1"/>
                </a:solidFill>
              </a:rPr>
              <a:t>ek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Başvuru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Şartları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202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tr-TR" dirty="0" smtClean="0">
                <a:solidFill>
                  <a:schemeClr val="tx1"/>
                </a:solidFill>
              </a:rPr>
              <a:t> Güz </a:t>
            </a:r>
            <a:r>
              <a:rPr lang="en-US" dirty="0" err="1" smtClean="0">
                <a:solidFill>
                  <a:schemeClr val="tx1"/>
                </a:solidFill>
              </a:rPr>
              <a:t>Başvuru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Takvimi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8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r>
              <a:rPr lang="en-US" dirty="0" smtClean="0"/>
              <a:t>WEB </a:t>
            </a:r>
            <a:r>
              <a:rPr lang="en-US" dirty="0"/>
              <a:t>of SCIENCE  </a:t>
            </a:r>
            <a:r>
              <a:rPr lang="en-US" b="1" dirty="0"/>
              <a:t>Master Journal </a:t>
            </a:r>
            <a:r>
              <a:rPr lang="en-US" b="1" dirty="0" err="1"/>
              <a:t>Listesinden</a:t>
            </a:r>
            <a:r>
              <a:rPr lang="en-US" b="1" dirty="0"/>
              <a:t> </a:t>
            </a:r>
            <a:r>
              <a:rPr lang="en-US" b="1" dirty="0" err="1"/>
              <a:t>derginin</a:t>
            </a:r>
            <a:r>
              <a:rPr lang="en-US" b="1" dirty="0"/>
              <a:t> </a:t>
            </a:r>
            <a:r>
              <a:rPr lang="en-US" b="1" dirty="0" err="1" smtClean="0"/>
              <a:t>kat</a:t>
            </a:r>
            <a:r>
              <a:rPr lang="tr-TR" b="1" dirty="0"/>
              <a:t>o</a:t>
            </a:r>
            <a:r>
              <a:rPr lang="en-US" b="1" dirty="0" err="1" smtClean="0"/>
              <a:t>gorisini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5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2021 GÜZ BAŞVURU TAKVİMİ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en-US" dirty="0" err="1" smtClean="0"/>
              <a:t>Başvuru</a:t>
            </a:r>
            <a:r>
              <a:rPr lang="en-US" dirty="0"/>
              <a:t>: 17-28 OCAK 2022</a:t>
            </a:r>
          </a:p>
          <a:p>
            <a:r>
              <a:rPr lang="en-US" dirty="0" err="1"/>
              <a:t>Ön</a:t>
            </a:r>
            <a:r>
              <a:rPr lang="en-US" dirty="0"/>
              <a:t> Değerlendirme:31 OCAK-4 ŞUBAT 2022</a:t>
            </a:r>
          </a:p>
          <a:p>
            <a:r>
              <a:rPr lang="en-US" dirty="0" err="1"/>
              <a:t>Eksikliklerin</a:t>
            </a:r>
            <a:r>
              <a:rPr lang="en-US" dirty="0"/>
              <a:t> </a:t>
            </a:r>
            <a:r>
              <a:rPr lang="en-US" dirty="0" err="1"/>
              <a:t>Yazarlara</a:t>
            </a:r>
            <a:r>
              <a:rPr lang="en-US" dirty="0"/>
              <a:t> </a:t>
            </a:r>
            <a:r>
              <a:rPr lang="en-US" dirty="0" err="1"/>
              <a:t>Bildirilmesi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Düzeltilmesi</a:t>
            </a:r>
            <a:r>
              <a:rPr lang="en-US" dirty="0"/>
              <a:t>: 7-11 ŞUBAT 2022</a:t>
            </a:r>
          </a:p>
          <a:p>
            <a:r>
              <a:rPr lang="en-US" dirty="0"/>
              <a:t>Son </a:t>
            </a:r>
            <a:r>
              <a:rPr lang="en-US" dirty="0" err="1"/>
              <a:t>Değerlendirme</a:t>
            </a:r>
            <a:r>
              <a:rPr lang="en-US" dirty="0"/>
              <a:t>: 14-25 </a:t>
            </a:r>
            <a:r>
              <a:rPr lang="en-US" dirty="0" smtClean="0"/>
              <a:t>ŞUBAT</a:t>
            </a:r>
            <a:r>
              <a:rPr lang="tr-TR" dirty="0" smtClean="0"/>
              <a:t> </a:t>
            </a:r>
            <a:r>
              <a:rPr lang="en-US" dirty="0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YAYIN BAŞVURU SİSTEMİ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363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b="1" dirty="0" smtClean="0"/>
              <a:t> </a:t>
            </a:r>
          </a:p>
          <a:p>
            <a:r>
              <a:rPr lang="tr-TR" dirty="0" smtClean="0"/>
              <a:t>Dijital </a:t>
            </a:r>
            <a:r>
              <a:rPr lang="tr-TR" dirty="0"/>
              <a:t>manas </a:t>
            </a:r>
            <a:r>
              <a:rPr lang="tr-TR" dirty="0" smtClean="0"/>
              <a:t>sayfasında </a:t>
            </a:r>
            <a:r>
              <a:rPr lang="tr-TR" dirty="0"/>
              <a:t>yer </a:t>
            </a:r>
            <a:r>
              <a:rPr lang="tr-TR" dirty="0" smtClean="0"/>
              <a:t>alan «</a:t>
            </a:r>
            <a:r>
              <a:rPr lang="tr-TR" b="1" dirty="0" smtClean="0"/>
              <a:t>Yayınlar» </a:t>
            </a:r>
            <a:r>
              <a:rPr lang="tr-TR" dirty="0" smtClean="0"/>
              <a:t>sistemine Makale veya derleme girişi yapılacaktır.</a:t>
            </a:r>
          </a:p>
          <a:p>
            <a:r>
              <a:rPr lang="tr-TR" dirty="0" smtClean="0"/>
              <a:t>«</a:t>
            </a:r>
            <a:r>
              <a:rPr lang="tr-TR" b="1" dirty="0" smtClean="0"/>
              <a:t>Yayınlar</a:t>
            </a:r>
            <a:r>
              <a:rPr lang="tr-TR" dirty="0" smtClean="0"/>
              <a:t>» sisteminde </a:t>
            </a:r>
            <a:r>
              <a:rPr lang="tr-TR" dirty="0"/>
              <a:t>AFDK ya başvuru  için istenen belgeler yüklendikten sonra </a:t>
            </a:r>
            <a:r>
              <a:rPr lang="tr-TR" dirty="0" smtClean="0"/>
              <a:t>“</a:t>
            </a:r>
            <a:r>
              <a:rPr lang="tr-TR" b="1" dirty="0" smtClean="0"/>
              <a:t>Destek</a:t>
            </a:r>
            <a:r>
              <a:rPr lang="tr-TR" dirty="0" smtClean="0"/>
              <a:t> </a:t>
            </a:r>
            <a:r>
              <a:rPr lang="tr-TR" b="1" dirty="0" smtClean="0"/>
              <a:t>Başvuru Formu</a:t>
            </a:r>
            <a:r>
              <a:rPr lang="tr-TR" dirty="0" smtClean="0"/>
              <a:t>” sistem tarafından otomatik </a:t>
            </a:r>
            <a:r>
              <a:rPr lang="tr-TR" dirty="0"/>
              <a:t>olarak oluşturacaktır. </a:t>
            </a:r>
            <a:endParaRPr lang="tr-TR" dirty="0" smtClean="0"/>
          </a:p>
          <a:p>
            <a:r>
              <a:rPr lang="tr-TR" dirty="0" smtClean="0"/>
              <a:t>Sadece Destek Başvuru Formu </a:t>
            </a:r>
            <a:r>
              <a:rPr lang="tr-TR" dirty="0"/>
              <a:t>AFDK ya </a:t>
            </a:r>
            <a:r>
              <a:rPr lang="tr-TR" dirty="0" smtClean="0"/>
              <a:t>gönderilecektir.</a:t>
            </a:r>
          </a:p>
          <a:p>
            <a:r>
              <a:rPr lang="tr-TR" dirty="0" smtClean="0"/>
              <a:t>Diğer belgelerin çıktıları AFDK ya gönderilmeyecektir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14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ARAŞTIRMA FAALİYETLERİNİ DESTEKLEME YÖNETMENLİĞİ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352928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Bilimsel</a:t>
            </a:r>
            <a:r>
              <a:rPr lang="en-US" b="1" dirty="0" smtClean="0"/>
              <a:t> </a:t>
            </a:r>
            <a:r>
              <a:rPr lang="en-US" b="1" dirty="0" err="1"/>
              <a:t>Yayınlara</a:t>
            </a:r>
            <a:r>
              <a:rPr lang="en-US" b="1" dirty="0"/>
              <a:t> </a:t>
            </a:r>
            <a:r>
              <a:rPr lang="en-US" b="1" dirty="0" err="1"/>
              <a:t>Destek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Şartları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/>
              <a:t>Yayınlara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b="1" dirty="0"/>
              <a:t>2020 </a:t>
            </a:r>
            <a:r>
              <a:rPr lang="en-US" b="1" dirty="0" err="1"/>
              <a:t>ve</a:t>
            </a:r>
            <a:r>
              <a:rPr lang="en-US" b="1" dirty="0"/>
              <a:t> 2021  </a:t>
            </a:r>
            <a:r>
              <a:rPr lang="en-US" dirty="0" err="1"/>
              <a:t>yıllarında</a:t>
            </a:r>
            <a:r>
              <a:rPr lang="en-US" dirty="0"/>
              <a:t> (AFDK </a:t>
            </a:r>
            <a:r>
              <a:rPr lang="en-US" dirty="0" err="1" smtClean="0"/>
              <a:t>yönetmeliği</a:t>
            </a:r>
            <a:r>
              <a:rPr lang="tr-TR" dirty="0" smtClean="0"/>
              <a:t>’</a:t>
            </a:r>
            <a:r>
              <a:rPr lang="en-US" dirty="0" err="1" smtClean="0"/>
              <a:t>nin</a:t>
            </a:r>
            <a:r>
              <a:rPr lang="en-US" dirty="0" smtClean="0"/>
              <a:t>  </a:t>
            </a:r>
            <a:r>
              <a:rPr lang="en-US" dirty="0"/>
              <a:t>6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sine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Elemanları</a:t>
            </a:r>
            <a:r>
              <a:rPr lang="en-US" dirty="0"/>
              <a:t> </a:t>
            </a:r>
            <a:r>
              <a:rPr lang="en-US" dirty="0" err="1"/>
              <a:t>başvurularını</a:t>
            </a:r>
            <a:r>
              <a:rPr lang="en-US" dirty="0"/>
              <a:t>, </a:t>
            </a:r>
            <a:r>
              <a:rPr lang="en-US" dirty="0" err="1"/>
              <a:t>kadrolarının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birime</a:t>
            </a:r>
            <a:r>
              <a:rPr lang="en-US" dirty="0"/>
              <a:t>,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/>
              <a:t>yayınlanmasını</a:t>
            </a:r>
            <a:r>
              <a:rPr lang="en-US" dirty="0"/>
              <a:t> </a:t>
            </a:r>
            <a:r>
              <a:rPr lang="en-US" dirty="0" err="1"/>
              <a:t>takiben</a:t>
            </a:r>
            <a:r>
              <a:rPr lang="en-US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geç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yıl</a:t>
            </a:r>
            <a:r>
              <a:rPr lang="en-US" b="1" dirty="0"/>
              <a:t> </a:t>
            </a:r>
            <a:r>
              <a:rPr lang="en-US" b="1" dirty="0" err="1"/>
              <a:t>içinde</a:t>
            </a:r>
            <a:r>
              <a:rPr lang="en-US" b="1" dirty="0"/>
              <a:t> </a:t>
            </a:r>
            <a:r>
              <a:rPr lang="en-US" b="1" dirty="0" err="1"/>
              <a:t>yaparlar</a:t>
            </a:r>
            <a:r>
              <a:rPr lang="en-US" b="1" dirty="0"/>
              <a:t>)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teşvikten</a:t>
            </a:r>
            <a:r>
              <a:rPr lang="en-US" dirty="0"/>
              <a:t> </a:t>
            </a:r>
            <a:r>
              <a:rPr lang="en-US" dirty="0" err="1"/>
              <a:t>yararlanmamış</a:t>
            </a:r>
            <a:r>
              <a:rPr lang="en-US" dirty="0"/>
              <a:t> </a:t>
            </a:r>
            <a:r>
              <a:rPr lang="en-US" dirty="0" err="1"/>
              <a:t>makaleler</a:t>
            </a:r>
            <a:r>
              <a:rPr lang="en-US" dirty="0"/>
              <a:t> </a:t>
            </a:r>
            <a:r>
              <a:rPr lang="en-US" b="1" dirty="0"/>
              <a:t>(</a:t>
            </a:r>
            <a:r>
              <a:rPr lang="en-US" b="1" dirty="0" err="1"/>
              <a:t>Makale</a:t>
            </a:r>
            <a:r>
              <a:rPr lang="en-US" b="1" dirty="0"/>
              <a:t> </a:t>
            </a:r>
            <a:r>
              <a:rPr lang="en-US" b="1" dirty="0" err="1"/>
              <a:t>veya</a:t>
            </a:r>
            <a:r>
              <a:rPr lang="en-US" b="1" dirty="0"/>
              <a:t> </a:t>
            </a:r>
            <a:r>
              <a:rPr lang="en-US" b="1" dirty="0" err="1"/>
              <a:t>Derleme</a:t>
            </a:r>
            <a:r>
              <a:rPr lang="en-US" b="1" dirty="0"/>
              <a:t>)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başvurulur</a:t>
            </a:r>
            <a:r>
              <a:rPr lang="en-US" dirty="0"/>
              <a:t>. </a:t>
            </a:r>
            <a:r>
              <a:rPr lang="en-US" dirty="0" err="1"/>
              <a:t>Başvurular</a:t>
            </a:r>
            <a:r>
              <a:rPr lang="en-US" dirty="0"/>
              <a:t>, AFDK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"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/>
              <a:t>Yayınlara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"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bölüm</a:t>
            </a:r>
            <a:r>
              <a:rPr lang="en-US" dirty="0"/>
              <a:t>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dekanlık</a:t>
            </a:r>
            <a:r>
              <a:rPr lang="en-US" dirty="0"/>
              <a:t>/</a:t>
            </a:r>
            <a:r>
              <a:rPr lang="en-US" dirty="0" err="1"/>
              <a:t>müdürlük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Rektörlük</a:t>
            </a:r>
            <a:r>
              <a:rPr lang="en-US" dirty="0"/>
              <a:t> </a:t>
            </a:r>
            <a:r>
              <a:rPr lang="en-US" dirty="0" err="1"/>
              <a:t>Makamına</a:t>
            </a:r>
            <a:r>
              <a:rPr lang="en-US" dirty="0"/>
              <a:t> </a:t>
            </a:r>
            <a:r>
              <a:rPr lang="en-US" dirty="0" err="1"/>
              <a:t>sunulur</a:t>
            </a:r>
            <a:r>
              <a:rPr lang="en-US" dirty="0"/>
              <a:t>. </a:t>
            </a:r>
          </a:p>
          <a:p>
            <a:r>
              <a:rPr lang="en-US" b="1" dirty="0" err="1"/>
              <a:t>Araştırma</a:t>
            </a:r>
            <a:r>
              <a:rPr lang="en-US" b="1" dirty="0"/>
              <a:t> </a:t>
            </a:r>
            <a:r>
              <a:rPr lang="en-US" b="1" dirty="0" err="1"/>
              <a:t>yayınlarından</a:t>
            </a:r>
            <a:r>
              <a:rPr lang="en-US" b="1" dirty="0"/>
              <a:t> </a:t>
            </a:r>
            <a:r>
              <a:rPr lang="en-US" b="1" dirty="0" err="1"/>
              <a:t>teşvik</a:t>
            </a:r>
            <a:r>
              <a:rPr lang="en-US" b="1" dirty="0"/>
              <a:t> </a:t>
            </a:r>
            <a:r>
              <a:rPr lang="en-US" b="1" dirty="0" err="1"/>
              <a:t>desteği</a:t>
            </a:r>
            <a:r>
              <a:rPr lang="en-US" b="1" dirty="0"/>
              <a:t> </a:t>
            </a:r>
            <a:r>
              <a:rPr lang="en-US" b="1" dirty="0" err="1"/>
              <a:t>alınabilmesi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dirty="0"/>
              <a:t>:</a:t>
            </a:r>
          </a:p>
          <a:p>
            <a:r>
              <a:rPr lang="en-US" dirty="0"/>
              <a:t> a)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elemanının</a:t>
            </a:r>
            <a:r>
              <a:rPr lang="en-US" dirty="0"/>
              <a:t> tam </a:t>
            </a:r>
            <a:r>
              <a:rPr lang="en-US" dirty="0" err="1"/>
              <a:t>zamanlı</a:t>
            </a:r>
            <a:r>
              <a:rPr lang="en-US" dirty="0"/>
              <a:t> </a:t>
            </a:r>
            <a:r>
              <a:rPr lang="en-US" dirty="0" err="1"/>
              <a:t>statüde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r>
              <a:rPr lang="en-US" dirty="0"/>
              <a:t> b) </a:t>
            </a:r>
            <a:r>
              <a:rPr lang="en-US" dirty="0" err="1"/>
              <a:t>Makale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derlemenin</a:t>
            </a:r>
            <a:r>
              <a:rPr lang="en-US" dirty="0"/>
              <a:t> tam </a:t>
            </a:r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Science Citation Index Expanded (</a:t>
            </a:r>
            <a:r>
              <a:rPr lang="en-US" b="1" dirty="0"/>
              <a:t>SCIE), </a:t>
            </a:r>
            <a:r>
              <a:rPr lang="en-US" dirty="0"/>
              <a:t>Social Science Citation Index (</a:t>
            </a:r>
            <a:r>
              <a:rPr lang="en-US" b="1" dirty="0"/>
              <a:t>SSCI</a:t>
            </a:r>
            <a:r>
              <a:rPr lang="en-US" dirty="0"/>
              <a:t>), Arts and Humanities Citation Index (</a:t>
            </a:r>
            <a:r>
              <a:rPr lang="en-US" b="1" dirty="0"/>
              <a:t>AHCI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Emerging Sources Citation Index (</a:t>
            </a:r>
            <a:r>
              <a:rPr lang="en-US" b="1" dirty="0"/>
              <a:t>ESCI</a:t>
            </a:r>
            <a:r>
              <a:rPr lang="en-US" dirty="0"/>
              <a:t>)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taranan</a:t>
            </a:r>
            <a:r>
              <a:rPr lang="en-US" dirty="0"/>
              <a:t> </a:t>
            </a:r>
            <a:r>
              <a:rPr lang="en-US" dirty="0" err="1"/>
              <a:t>dergilerde</a:t>
            </a:r>
            <a:r>
              <a:rPr lang="en-US" dirty="0"/>
              <a:t> </a:t>
            </a:r>
            <a:r>
              <a:rPr lang="en-US" b="1" dirty="0" err="1"/>
              <a:t>yayınlanmış</a:t>
            </a:r>
            <a:r>
              <a:rPr lang="en-US" b="1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r>
              <a:rPr lang="en-US" dirty="0"/>
              <a:t> c)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 smtClean="0"/>
              <a:t>metnin</a:t>
            </a:r>
            <a:r>
              <a:rPr lang="en-US" dirty="0" smtClean="0"/>
              <a:t> «</a:t>
            </a:r>
            <a:r>
              <a:rPr lang="en-US" b="1" dirty="0" err="1" smtClean="0"/>
              <a:t>Yayınlar</a:t>
            </a:r>
            <a:r>
              <a:rPr lang="en-US" dirty="0"/>
              <a:t>» </a:t>
            </a:r>
            <a:r>
              <a:rPr lang="en-US" dirty="0" err="1"/>
              <a:t>sistemine</a:t>
            </a:r>
            <a:r>
              <a:rPr lang="en-US" dirty="0"/>
              <a:t> </a:t>
            </a:r>
            <a:r>
              <a:rPr lang="en-US" dirty="0" err="1"/>
              <a:t>yüklenilmesi</a:t>
            </a:r>
            <a:r>
              <a:rPr lang="en-US" dirty="0"/>
              <a:t>,</a:t>
            </a:r>
          </a:p>
          <a:p>
            <a:r>
              <a:rPr lang="en-US" dirty="0"/>
              <a:t> d) </a:t>
            </a:r>
            <a:r>
              <a:rPr lang="en-US" dirty="0" err="1"/>
              <a:t>Makale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derlemelerde</a:t>
            </a:r>
            <a:r>
              <a:rPr lang="en-US" dirty="0"/>
              <a:t>. </a:t>
            </a:r>
            <a:r>
              <a:rPr lang="en-US" dirty="0" err="1"/>
              <a:t>Kırgızistan-Türkiye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/>
              <a:t>Üniversitesi'nin</a:t>
            </a:r>
            <a:r>
              <a:rPr lang="en-US" dirty="0"/>
              <a:t> </a:t>
            </a:r>
            <a:r>
              <a:rPr lang="en-US" dirty="0" err="1"/>
              <a:t>adres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gösterilmesi</a:t>
            </a:r>
            <a:r>
              <a:rPr lang="en-US" dirty="0"/>
              <a:t> </a:t>
            </a:r>
            <a:r>
              <a:rPr lang="en-US" dirty="0" err="1"/>
              <a:t>zorunludur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2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Bilimsel Yayınlara Destek Başvuru Formu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/>
              <a:t>Dijital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tr-TR" dirty="0" err="1" smtClean="0"/>
              <a:t>ayfasında</a:t>
            </a:r>
            <a:r>
              <a:rPr lang="en-US" dirty="0" smtClean="0"/>
              <a:t>  </a:t>
            </a:r>
            <a:r>
              <a:rPr lang="en-US" dirty="0"/>
              <a:t>«</a:t>
            </a:r>
            <a:r>
              <a:rPr lang="en-US" b="1" dirty="0" err="1"/>
              <a:t>Yayınlar</a:t>
            </a:r>
            <a:r>
              <a:rPr lang="en-US" dirty="0"/>
              <a:t>» </a:t>
            </a:r>
            <a:r>
              <a:rPr lang="en-US" dirty="0" err="1" smtClean="0"/>
              <a:t>sistem</a:t>
            </a:r>
            <a:r>
              <a:rPr lang="tr-TR" dirty="0" smtClean="0"/>
              <a:t>in</a:t>
            </a:r>
            <a:r>
              <a:rPr lang="en-US" dirty="0" smtClean="0"/>
              <a:t>de </a:t>
            </a:r>
            <a:r>
              <a:rPr lang="en-US" dirty="0"/>
              <a:t>AFDK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istenen</a:t>
            </a:r>
            <a:r>
              <a:rPr lang="en-US" dirty="0"/>
              <a:t> </a:t>
            </a:r>
            <a:r>
              <a:rPr lang="en-US" dirty="0" err="1"/>
              <a:t>belgeler</a:t>
            </a:r>
            <a:r>
              <a:rPr lang="en-US" dirty="0"/>
              <a:t> </a:t>
            </a:r>
            <a:r>
              <a:rPr lang="en-US" dirty="0" err="1"/>
              <a:t>yüklendikten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“</a:t>
            </a:r>
            <a:r>
              <a:rPr lang="en-US" b="1" dirty="0" err="1"/>
              <a:t>Destek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Formu</a:t>
            </a:r>
            <a:r>
              <a:rPr lang="en-US" dirty="0"/>
              <a:t>”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otomatik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oluşturacaktır</a:t>
            </a:r>
            <a:r>
              <a:rPr lang="en-US" dirty="0"/>
              <a:t>. </a:t>
            </a:r>
          </a:p>
          <a:p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/>
              <a:t>Yayınlara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 smtClean="0"/>
              <a:t>Formu</a:t>
            </a:r>
            <a:r>
              <a:rPr lang="en-US" dirty="0" smtClean="0"/>
              <a:t>  </a:t>
            </a:r>
            <a:r>
              <a:rPr lang="en-US" dirty="0" err="1" smtClean="0"/>
              <a:t>bölüm</a:t>
            </a:r>
            <a:r>
              <a:rPr lang="en-US" dirty="0" smtClean="0"/>
              <a:t>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dekanlık</a:t>
            </a:r>
            <a:r>
              <a:rPr lang="en-US" dirty="0"/>
              <a:t>/</a:t>
            </a:r>
            <a:r>
              <a:rPr lang="en-US" dirty="0" err="1"/>
              <a:t>müdürlük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Rektörlük</a:t>
            </a:r>
            <a:r>
              <a:rPr lang="en-US" dirty="0"/>
              <a:t> </a:t>
            </a:r>
            <a:r>
              <a:rPr lang="en-US" dirty="0" err="1"/>
              <a:t>Makamına</a:t>
            </a:r>
            <a:r>
              <a:rPr lang="en-US" dirty="0"/>
              <a:t> </a:t>
            </a:r>
            <a:r>
              <a:rPr lang="en-US" dirty="0" err="1" smtClean="0"/>
              <a:t>sunul</a:t>
            </a:r>
            <a:r>
              <a:rPr lang="tr-TR" dirty="0" err="1" smtClean="0"/>
              <a:t>acaktır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47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u="sng" dirty="0" smtClean="0"/>
              <a:t/>
            </a:r>
            <a:br>
              <a:rPr lang="tr-TR" u="sng" dirty="0" smtClean="0"/>
            </a:br>
            <a:r>
              <a:rPr lang="tr-TR" dirty="0" smtClean="0"/>
              <a:t>BAŞVURU İÇİN </a:t>
            </a:r>
            <a:r>
              <a:rPr lang="en-US" dirty="0" smtClean="0"/>
              <a:t>İSTENEN </a:t>
            </a:r>
            <a:r>
              <a:rPr lang="en-US" dirty="0"/>
              <a:t>BELGELER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endParaRPr lang="tr-TR" u="sng" dirty="0"/>
          </a:p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dergide</a:t>
            </a:r>
            <a:r>
              <a:rPr lang="en-US" dirty="0"/>
              <a:t> </a:t>
            </a:r>
            <a:r>
              <a:rPr lang="en-US" dirty="0" err="1"/>
              <a:t>yayınlanmış</a:t>
            </a:r>
            <a:r>
              <a:rPr lang="en-US" dirty="0"/>
              <a:t> tam </a:t>
            </a:r>
            <a:r>
              <a:rPr lang="en-US" dirty="0" smtClean="0"/>
              <a:t>met</a:t>
            </a:r>
            <a:r>
              <a:rPr lang="tr-TR" dirty="0" err="1" smtClean="0"/>
              <a:t>ni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5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Bulunduğu</a:t>
            </a:r>
            <a:r>
              <a:rPr lang="en-US" dirty="0"/>
              <a:t> WEB of SCIENCE Ana </a:t>
            </a:r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/>
              <a:t>Görüntüsü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Ek1</a:t>
            </a:r>
            <a:r>
              <a:rPr lang="en-US" u="sng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Yay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/>
              <a:t>Başlığı</a:t>
            </a:r>
            <a:endParaRPr lang="en-US" dirty="0"/>
          </a:p>
          <a:p>
            <a:pPr lvl="0"/>
            <a:r>
              <a:rPr lang="en-US" dirty="0"/>
              <a:t>Abstract</a:t>
            </a:r>
          </a:p>
          <a:p>
            <a:pPr lvl="0"/>
            <a:r>
              <a:rPr lang="en-US" dirty="0" err="1"/>
              <a:t>Yazar</a:t>
            </a:r>
            <a:r>
              <a:rPr lang="en-US" dirty="0"/>
              <a:t> </a:t>
            </a:r>
            <a:r>
              <a:rPr lang="en-US" dirty="0" err="1"/>
              <a:t>İsimleri</a:t>
            </a:r>
            <a:endParaRPr lang="en-US" dirty="0"/>
          </a:p>
          <a:p>
            <a:pPr lvl="0"/>
            <a:r>
              <a:rPr lang="en-US" dirty="0" err="1"/>
              <a:t>Dergi</a:t>
            </a:r>
            <a:r>
              <a:rPr lang="en-US" dirty="0"/>
              <a:t> </a:t>
            </a:r>
            <a:r>
              <a:rPr lang="en-US" dirty="0" err="1"/>
              <a:t>Adı</a:t>
            </a:r>
            <a:endParaRPr lang="en-US" dirty="0"/>
          </a:p>
          <a:p>
            <a:pPr lvl="0"/>
            <a:r>
              <a:rPr lang="en-US" dirty="0" err="1"/>
              <a:t>Cilt</a:t>
            </a:r>
            <a:endParaRPr lang="en-US" dirty="0"/>
          </a:p>
          <a:p>
            <a:pPr lvl="0"/>
            <a:r>
              <a:rPr lang="en-US" dirty="0" err="1"/>
              <a:t>Sayı</a:t>
            </a:r>
            <a:endParaRPr lang="en-US" dirty="0"/>
          </a:p>
          <a:p>
            <a:pPr lvl="0"/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 smtClean="0"/>
              <a:t>Numaraları</a:t>
            </a:r>
            <a:endParaRPr lang="tr-TR" dirty="0" smtClean="0"/>
          </a:p>
          <a:p>
            <a:pPr lvl="0"/>
            <a:r>
              <a:rPr lang="tr-TR" dirty="0" smtClean="0"/>
              <a:t>Yayınlandığı Yılı (</a:t>
            </a:r>
            <a:r>
              <a:rPr lang="tr-TR" b="1" dirty="0" smtClean="0"/>
              <a:t>2020 veya 2021</a:t>
            </a:r>
            <a:r>
              <a:rPr lang="tr-TR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4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r>
              <a:rPr lang="en-US" dirty="0" err="1" smtClean="0"/>
              <a:t>Kirgizistan</a:t>
            </a:r>
            <a:r>
              <a:rPr lang="en-US" dirty="0" smtClean="0"/>
              <a:t> </a:t>
            </a:r>
            <a:r>
              <a:rPr lang="en-US" dirty="0" err="1"/>
              <a:t>Türkiye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 smtClean="0"/>
              <a:t>Üniversitesi</a:t>
            </a:r>
            <a:r>
              <a:rPr lang="tr-TR" dirty="0" smtClean="0"/>
              <a:t> (KTMÜ)</a:t>
            </a:r>
            <a:r>
              <a:rPr lang="en-US" dirty="0" smtClean="0"/>
              <a:t> </a:t>
            </a:r>
            <a:r>
              <a:rPr lang="en-US" dirty="0" err="1" smtClean="0"/>
              <a:t>adres</a:t>
            </a:r>
            <a:r>
              <a:rPr lang="tr-TR" dirty="0" smtClean="0"/>
              <a:t>i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DOI </a:t>
            </a:r>
            <a:endParaRPr lang="tr-TR" dirty="0" smtClean="0"/>
          </a:p>
          <a:p>
            <a:r>
              <a:rPr lang="en-US" dirty="0" smtClean="0"/>
              <a:t>WOS </a:t>
            </a:r>
            <a:r>
              <a:rPr lang="en-US" dirty="0" err="1"/>
              <a:t>Numarasının</a:t>
            </a:r>
            <a:r>
              <a:rPr lang="en-US" dirty="0"/>
              <a:t> </a:t>
            </a:r>
            <a:r>
              <a:rPr lang="tr-TR" dirty="0" err="1"/>
              <a:t>b</a:t>
            </a:r>
            <a:r>
              <a:rPr lang="en-US" dirty="0" err="1" smtClean="0"/>
              <a:t>ulunduğu</a:t>
            </a:r>
            <a:r>
              <a:rPr lang="en-US" dirty="0" smtClean="0"/>
              <a:t> </a:t>
            </a:r>
            <a:r>
              <a:rPr lang="en-US" dirty="0" err="1" smtClean="0"/>
              <a:t>sayfa</a:t>
            </a:r>
            <a:r>
              <a:rPr lang="tr-TR" dirty="0" err="1" smtClean="0"/>
              <a:t>nın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</a:t>
            </a:r>
            <a:r>
              <a:rPr lang="en-US" dirty="0" smtClean="0"/>
              <a:t> </a:t>
            </a:r>
            <a:r>
              <a:rPr lang="en-US" dirty="0"/>
              <a:t>WEB of SCIENCE </a:t>
            </a:r>
            <a:r>
              <a:rPr lang="en-US" dirty="0" err="1" smtClean="0"/>
              <a:t>görünt</a:t>
            </a:r>
            <a:r>
              <a:rPr lang="tr-TR" dirty="0" smtClean="0"/>
              <a:t>ü</a:t>
            </a:r>
            <a:r>
              <a:rPr lang="en-US" dirty="0" err="1" smtClean="0"/>
              <a:t>sü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4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Yayınlandığı</a:t>
            </a:r>
            <a:r>
              <a:rPr lang="en-US" dirty="0"/>
              <a:t> </a:t>
            </a:r>
            <a:r>
              <a:rPr lang="en-US" b="1" dirty="0" err="1"/>
              <a:t>Derginin</a:t>
            </a:r>
            <a:r>
              <a:rPr lang="en-US" b="1" dirty="0"/>
              <a:t> İmpact </a:t>
            </a:r>
            <a:r>
              <a:rPr lang="en-US" b="1" dirty="0" err="1"/>
              <a:t>Faktörü</a:t>
            </a:r>
            <a:r>
              <a:rPr lang="en-US" b="1" dirty="0"/>
              <a:t> </a:t>
            </a:r>
            <a:r>
              <a:rPr lang="en-US" dirty="0" err="1"/>
              <a:t>değerini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WEB of SCIENCE </a:t>
            </a:r>
            <a:r>
              <a:rPr lang="en-US" dirty="0" err="1"/>
              <a:t>görüntüsü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3564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414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ARAŞTIRMA FAALİYETLERİNİ DESTEKLEME KURULU KIRGIZİSTAN TÜRKİYE MANAS ÜNİVERSİTESİ </vt:lpstr>
      <vt:lpstr>2021 GÜZ BAŞVURU TAKVİMİ</vt:lpstr>
      <vt:lpstr>YAYIN BAŞVURU SİSTEMİ</vt:lpstr>
      <vt:lpstr>ARAŞTIRMA FAALİYETLERİNİ DESTEKLEME YÖNETMENLİĞİ</vt:lpstr>
      <vt:lpstr>Bilimsel Yayınlara Destek Başvuru Formu</vt:lpstr>
      <vt:lpstr> BAŞVURU İÇİN İSTENEN BELGELER  </vt:lpstr>
      <vt:lpstr>Yayının Bulunduğu WEB of SCIENCE Ana Sayfa Görüntüsü (Ek1)</vt:lpstr>
      <vt:lpstr>Ek 2</vt:lpstr>
      <vt:lpstr>Ek 3</vt:lpstr>
      <vt:lpstr>Ek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ARAŞTIRMA FAALİYETLERİNİ DESTEKLEME KURULU</dc:title>
  <dc:creator>25809</dc:creator>
  <cp:lastModifiedBy>416897</cp:lastModifiedBy>
  <cp:revision>69</cp:revision>
  <cp:lastPrinted>2021-05-21T10:52:38Z</cp:lastPrinted>
  <dcterms:created xsi:type="dcterms:W3CDTF">2020-12-22T11:30:54Z</dcterms:created>
  <dcterms:modified xsi:type="dcterms:W3CDTF">2022-01-17T03:52:09Z</dcterms:modified>
</cp:coreProperties>
</file>